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9" r:id="rId1"/>
  </p:sldMasterIdLst>
  <p:notesMasterIdLst>
    <p:notesMasterId r:id="rId13"/>
  </p:notesMasterIdLst>
  <p:sldIdLst>
    <p:sldId id="256" r:id="rId2"/>
    <p:sldId id="266" r:id="rId3"/>
    <p:sldId id="258" r:id="rId4"/>
    <p:sldId id="257" r:id="rId5"/>
    <p:sldId id="271" r:id="rId6"/>
    <p:sldId id="267" r:id="rId7"/>
    <p:sldId id="260" r:id="rId8"/>
    <p:sldId id="261" r:id="rId9"/>
    <p:sldId id="262" r:id="rId10"/>
    <p:sldId id="264" r:id="rId11"/>
    <p:sldId id="270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9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103388-9E3D-43E1-BAFD-8B68DBA2AB54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C17AC8-A887-44E7-BBB8-A8A8AA33D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74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88135-7199-44FB-B5A3-57CBBC3CD8A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5A7FD-C75C-494E-B8DF-0BF063458EBE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E7014-81C9-46DB-A09E-E86B0CF00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CF86-0920-4FDA-BEBB-52169D68C4DD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16393-7BEC-4C5E-BA20-6B1EC653A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E28F-FAE3-4938-ABD8-6935DE653FF6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13B8-DFCB-4240-8721-020C2E7DF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73D7-FCB6-42D8-A326-81C514DCEDDB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B2C85-AC7E-46C7-A8DE-B325A0563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58AC-6AEC-4AF8-A259-CFBF2A9DB67A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9BB7E-51DA-49C7-A677-3A61C933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1B300-4F94-448D-B87E-ED80BC924662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8B990-8C54-4EE6-A5AA-299F9580E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91519-954B-4208-B308-79DD93846F53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992F0-4391-4C6F-AC22-7701DE6AE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CF040-E20B-4DBF-9AA7-F53F0D4D2321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A1F3F-4751-44F9-8C66-00AA9C0B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A4773-6CD7-4679-9C21-83771B4CFF96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4D2C-C37D-46BF-A5A7-81AA4DA50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883D2-DC84-40EB-A75C-BBE30FAA308F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446E23-D8E3-43A8-B27D-B0B39D7249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D8016-1560-4B14-8BDB-FAE2C75B4D1E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F5624-6498-40AE-AC91-B3E1BBB56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241C34E-733A-4B88-9124-7747323E5F2D}" type="datetimeFigureOut">
              <a:rPr lang="en-US"/>
              <a:pPr>
                <a:defRPr/>
              </a:pPr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AD871F0-89A8-41DD-B211-42A6A4B8C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42" r:id="rId3"/>
    <p:sldLayoutId id="2147483739" r:id="rId4"/>
    <p:sldLayoutId id="2147483738" r:id="rId5"/>
    <p:sldLayoutId id="2147483737" r:id="rId6"/>
    <p:sldLayoutId id="2147483736" r:id="rId7"/>
    <p:sldLayoutId id="2147483743" r:id="rId8"/>
    <p:sldLayoutId id="2147483744" r:id="rId9"/>
    <p:sldLayoutId id="2147483735" r:id="rId10"/>
    <p:sldLayoutId id="214748373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 bwMode="auto">
          <a:xfrm rot="19140000">
            <a:off x="817563" y="1730375"/>
            <a:ext cx="5648325" cy="12049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EDUCATION SYSTEM: </a:t>
            </a:r>
            <a:br>
              <a:rPr lang="en-US" cap="none" smtClean="0"/>
            </a:br>
            <a:r>
              <a:rPr lang="en-US" cap="none" smtClean="0"/>
              <a:t>INEQUALITY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850" y="2470150"/>
            <a:ext cx="6510338" cy="330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/>
              <a:t>Ashley Vastag</a:t>
            </a: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Germany’s Middle class happy with rampant inequality</a:t>
            </a:r>
          </a:p>
          <a:p>
            <a:pPr eaLnBrk="1" hangingPunct="1"/>
            <a:r>
              <a:rPr lang="en-US" b="0" smtClean="0"/>
              <a:t>www.guardian.co.uk/world/2011/mar/15/germany-‐‑middle-‐‑class-‐‑inequality-‐‑schools</a:t>
            </a:r>
          </a:p>
          <a:p>
            <a:pPr eaLnBrk="1" hangingPunct="1"/>
            <a:r>
              <a:rPr lang="en-US" b="0" smtClean="0"/>
              <a:t>German Schools perpetuate inequality report says</a:t>
            </a:r>
          </a:p>
          <a:p>
            <a:pPr eaLnBrk="1" hangingPunct="1"/>
            <a:r>
              <a:rPr lang="en-US" b="0" smtClean="0"/>
              <a:t>spiegel.de/…/un-‐‑slaps-‐‑berlin-‐‑on-‐‑the-‐‑wrist-‐‑german-‐‑schools-‐‑perpetuate-‐‑inequality-‐‑report-‐‑says-‐‑a-‐‑47330…</a:t>
            </a:r>
          </a:p>
          <a:p>
            <a:pPr eaLnBrk="1" hangingPunct="1"/>
            <a:r>
              <a:rPr lang="en-US" b="0" smtClean="0"/>
              <a:t>German schools either unfair or no good</a:t>
            </a:r>
          </a:p>
          <a:p>
            <a:pPr eaLnBrk="1" hangingPunct="1"/>
            <a:r>
              <a:rPr lang="en-US" b="0" smtClean="0"/>
              <a:t>www.thelocal.de/education/20120312-‐‑41285.html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1588" y="482600"/>
            <a:ext cx="637222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>
                <a:latin typeface="Century Gothic" pitchFamily="34" charset="0"/>
              </a:rPr>
              <a:t>What is the education system like?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de-DE" sz="2300" b="0" smtClean="0"/>
              <a:t>Children aged three to six may attend kindergarten.</a:t>
            </a:r>
          </a:p>
          <a:p>
            <a:pPr eaLnBrk="1" hangingPunct="1">
              <a:buFont typeface="Arial" charset="0"/>
              <a:buChar char="•"/>
            </a:pPr>
            <a:r>
              <a:rPr lang="de-DE" sz="2300" b="0" smtClean="0"/>
              <a:t>From grades 1 through 4 children attend elementary school </a:t>
            </a:r>
            <a:r>
              <a:rPr lang="de-DE" sz="2300" b="0" i="1" smtClean="0"/>
              <a:t>(Grundschule)</a:t>
            </a:r>
            <a:r>
              <a:rPr lang="de-DE" sz="2300" b="0" smtClean="0"/>
              <a:t>, and they are all taught at the same level.</a:t>
            </a:r>
          </a:p>
          <a:p>
            <a:pPr eaLnBrk="1" hangingPunct="1">
              <a:buFont typeface="Arial" charset="0"/>
              <a:buChar char="•"/>
            </a:pPr>
            <a:r>
              <a:rPr lang="de-DE" sz="2300" b="0" smtClean="0"/>
              <a:t>In 4</a:t>
            </a:r>
            <a:r>
              <a:rPr lang="de-DE" sz="2300" b="0" baseline="30000" smtClean="0"/>
              <a:t>th</a:t>
            </a:r>
            <a:r>
              <a:rPr lang="de-DE" sz="2300" b="0" smtClean="0"/>
              <a:t> grade they are separated according to their academic ability and the wishes of their families</a:t>
            </a:r>
          </a:p>
          <a:p>
            <a:pPr eaLnBrk="1" hangingPunct="1">
              <a:buFont typeface="Arial" charset="0"/>
              <a:buChar char="•"/>
            </a:pPr>
            <a:r>
              <a:rPr lang="de-DE" sz="2300" b="0" smtClean="0"/>
              <a:t>They will attend one of three different kinds of schools: </a:t>
            </a:r>
            <a:r>
              <a:rPr lang="de-DE" sz="2300" b="0" i="1" smtClean="0"/>
              <a:t>Hauptschule</a:t>
            </a:r>
            <a:r>
              <a:rPr lang="de-DE" sz="2300" b="0" smtClean="0"/>
              <a:t>, </a:t>
            </a:r>
            <a:r>
              <a:rPr lang="de-DE" sz="2300" b="0" i="1" smtClean="0"/>
              <a:t>Realschule</a:t>
            </a:r>
            <a:r>
              <a:rPr lang="de-DE" sz="2300" b="0" smtClean="0"/>
              <a:t> or </a:t>
            </a:r>
            <a:r>
              <a:rPr lang="de-DE" sz="2300" b="0" i="1" smtClean="0"/>
              <a:t>Gymnasium</a:t>
            </a:r>
            <a:r>
              <a:rPr lang="de-DE" sz="2300" b="0" smtClean="0"/>
              <a:t>.</a:t>
            </a:r>
            <a:r>
              <a:rPr lang="de-DE" sz="2300" smtClean="0"/>
              <a:t> </a:t>
            </a:r>
          </a:p>
          <a:p>
            <a:pPr eaLnBrk="1" hangingPunct="1">
              <a:buFont typeface="Arial" charset="0"/>
              <a:buChar char="•"/>
            </a:pPr>
            <a:r>
              <a:rPr lang="en-US" sz="2300" smtClean="0"/>
              <a:t>All of these schools lead to different paths for the students</a:t>
            </a:r>
          </a:p>
        </p:txBody>
      </p:sp>
    </p:spTree>
  </p:cSld>
  <p:clrMapOvr>
    <a:masterClrMapping/>
  </p:clrMapOvr>
  <p:transition advClick="0" advTm="3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9" descr="school_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-4376738"/>
            <a:ext cx="8269288" cy="1123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47625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8745538" y="0"/>
            <a:ext cx="47625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27838" y="6488113"/>
            <a:ext cx="168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de-DE" i="1">
                <a:solidFill>
                  <a:schemeClr val="bg1"/>
                </a:solidFill>
              </a:rPr>
              <a:t>socsci.uci.edu</a:t>
            </a:r>
            <a:r>
              <a:rPr lang="de-DE"/>
              <a:t> 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>
                <a:latin typeface="Century Gothic" pitchFamily="34" charset="0"/>
              </a:rPr>
              <a:t>What are the different Paths?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b="0" smtClean="0">
                <a:latin typeface="Century Gothic" pitchFamily="34" charset="0"/>
              </a:rPr>
              <a:t>The Hauptschule - lowest level, up to 8</a:t>
            </a:r>
            <a:r>
              <a:rPr lang="en-US" sz="2200" b="0" baseline="30000" smtClean="0">
                <a:latin typeface="Century Gothic" pitchFamily="34" charset="0"/>
              </a:rPr>
              <a:t>th</a:t>
            </a:r>
            <a:r>
              <a:rPr lang="en-US" sz="2200" b="0" smtClean="0">
                <a:latin typeface="Century Gothic" pitchFamily="34" charset="0"/>
              </a:rPr>
              <a:t> grade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b="0" smtClean="0">
                <a:latin typeface="Century Gothic" pitchFamily="34" charset="0"/>
              </a:rPr>
              <a:t>A Hauptschule student will go to vocational school, and has the option of getting an education similar to the Realschule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b="0" smtClean="0">
                <a:latin typeface="Century Gothic" pitchFamily="34" charset="0"/>
              </a:rPr>
              <a:t>The Realschule - middle level school, and is very flexible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b="0" smtClean="0">
                <a:latin typeface="Century Gothic" pitchFamily="34" charset="0"/>
              </a:rPr>
              <a:t>From the Realschule, students are able to go into the workforce or study longer to be able to get their Arbitur.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200" b="0" smtClean="0">
                <a:latin typeface="Century Gothic" pitchFamily="34" charset="0"/>
              </a:rPr>
              <a:t>The Gymnasium is the top school. The students are working towards getting the Abitur and studying at a university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en-US" sz="2200" b="0" smtClean="0">
              <a:latin typeface="Century Gothic" pitchFamily="34" charset="0"/>
            </a:endParaRP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-1830388" y="49815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>
              <a:latin typeface="Franklin Gothic Book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9" descr="school_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0"/>
            <a:ext cx="8269288" cy="1123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47625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8745538" y="0"/>
            <a:ext cx="47625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827838" y="6488113"/>
            <a:ext cx="168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i="1">
                <a:solidFill>
                  <a:schemeClr val="bg1"/>
                </a:solidFill>
              </a:rPr>
              <a:t>socsci.uci.edu</a:t>
            </a:r>
            <a:r>
              <a:rPr lang="de-DE"/>
              <a:t> 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cap="none" smtClean="0">
                <a:latin typeface="Century Gothic" pitchFamily="34" charset="0"/>
              </a:rPr>
              <a:t>Problems/inquality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09575" y="1100138"/>
            <a:ext cx="8432800" cy="357981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100" b="0" smtClean="0">
                <a:latin typeface="Century Gothic" pitchFamily="34" charset="0"/>
              </a:rPr>
              <a:t>Children from wealthy families are six times more likely to get into the Gymnasium than children from immigrant families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100" b="0" smtClean="0">
                <a:latin typeface="Century Gothic" pitchFamily="34" charset="0"/>
              </a:rPr>
              <a:t>There was also a study on the Förderschulen, a school for kids with learning disabilities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100" b="0" smtClean="0">
                <a:latin typeface="Century Gothic" pitchFamily="34" charset="0"/>
              </a:rPr>
              <a:t>These children almost never left the main system</a:t>
            </a:r>
          </a:p>
          <a:p>
            <a:pPr eaLnBrk="1" hangingPunct="1">
              <a:buFont typeface="Arial" charset="0"/>
              <a:buChar char="•"/>
            </a:pPr>
            <a:r>
              <a:rPr lang="en-US" sz="2100" b="0" smtClean="0">
                <a:latin typeface="Century Gothic" pitchFamily="34" charset="0"/>
              </a:rPr>
              <a:t>A Childs future is determined in 4</a:t>
            </a:r>
            <a:r>
              <a:rPr lang="en-US" sz="2100" b="0" baseline="30000" smtClean="0">
                <a:latin typeface="Century Gothic" pitchFamily="34" charset="0"/>
              </a:rPr>
              <a:t>th</a:t>
            </a:r>
            <a:r>
              <a:rPr lang="en-US" sz="2100" b="0" smtClean="0">
                <a:latin typeface="Century Gothic" pitchFamily="34" charset="0"/>
              </a:rPr>
              <a:t> grade, so those who are placed in the Hauptschule will have a very difficult time improving their lives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100" b="0" smtClean="0">
                <a:latin typeface="Century Gothic" pitchFamily="34" charset="0"/>
              </a:rPr>
              <a:t>A PISA study found that the relation between social class and school achievement is higher than anywhere else in the world.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6796088" y="65325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>
              <a:latin typeface="Franklin Gothic Book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7154863" y="487363"/>
            <a:ext cx="584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Franklin Gothic Book" pitchFamily="34" charset="0"/>
              </a:rPr>
              <a:t>Dw.de</a:t>
            </a:r>
          </a:p>
        </p:txBody>
      </p:sp>
      <p:pic>
        <p:nvPicPr>
          <p:cNvPr id="22535" name="Picture 7" descr="kids-in-school_Fotolia_25238021_X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89650"/>
          </a:xfrm>
          <a:prstGeom prst="rect">
            <a:avLst/>
          </a:prstGeom>
          <a:noFill/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Pop Quiz!	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mtClean="0"/>
              <a:t>What is the highest level of schools</a:t>
            </a:r>
          </a:p>
          <a:p>
            <a:pPr lvl="1" eaLnBrk="1" hangingPunct="1"/>
            <a:r>
              <a:rPr lang="en-US" smtClean="0"/>
              <a:t>a) Hauptschule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/>
              <a:t>b) Realschule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/>
              <a:t>c) Gymnasium</a:t>
            </a:r>
          </a:p>
          <a:p>
            <a:pPr eaLnBrk="1" hangingPunct="1">
              <a:buFont typeface="Arial" charset="0"/>
              <a:buChar char="•"/>
            </a:pPr>
            <a:r>
              <a:rPr lang="en-US" smtClean="0"/>
              <a:t>True/False: studies have shown that immigrant children have an equal and fair chance of getting into the Gymnasium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/>
              <a:t>a) true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mtClean="0"/>
              <a:t>b) false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>
              <a:buFont typeface="Courier New" pitchFamily="49" charset="0"/>
              <a:buChar char="o"/>
            </a:pPr>
            <a:endParaRPr lang="en-US" smtClean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Gymnasium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False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2">
      <a:dk1>
        <a:srgbClr val="FFFFFF"/>
      </a:dk1>
      <a:lt1>
        <a:srgbClr val="000000"/>
      </a:lt1>
      <a:dk2>
        <a:srgbClr val="434342"/>
      </a:dk2>
      <a:lt2>
        <a:srgbClr val="CDD7D9"/>
      </a:lt2>
      <a:accent1>
        <a:srgbClr val="797B7E"/>
      </a:accent1>
      <a:accent2>
        <a:srgbClr val="F90C0C"/>
      </a:accent2>
      <a:accent3>
        <a:srgbClr val="FFFF00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</TotalTime>
  <Words>385</Words>
  <Application>Microsoft Office PowerPoint</Application>
  <PresentationFormat>On-screen Show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EDUCATION SYSTEM:  INEQUALITY</vt:lpstr>
      <vt:lpstr>What is the education system like?</vt:lpstr>
      <vt:lpstr>PowerPoint Presentation</vt:lpstr>
      <vt:lpstr>What are the different Paths?</vt:lpstr>
      <vt:lpstr>PowerPoint Presentation</vt:lpstr>
      <vt:lpstr>Problems/inquality</vt:lpstr>
      <vt:lpstr>PowerPoint Presentation</vt:lpstr>
      <vt:lpstr>Pop Quiz! </vt:lpstr>
      <vt:lpstr>Answers</vt:lpstr>
      <vt:lpstr>Bibliography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Television and Radio: Eurovision</dc:title>
  <dc:creator>Ashley Vastag</dc:creator>
  <cp:lastModifiedBy>SCSadmin</cp:lastModifiedBy>
  <cp:revision>26</cp:revision>
  <dcterms:created xsi:type="dcterms:W3CDTF">2012-08-22T02:26:55Z</dcterms:created>
  <dcterms:modified xsi:type="dcterms:W3CDTF">2012-10-24T13:04:39Z</dcterms:modified>
</cp:coreProperties>
</file>